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E64C-CD63-B498-4FA9-E70C2AB098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8A8D60-1993-95CB-AC1C-CCFD353CF4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2F6E33-187F-AE82-4CEB-595956362B08}"/>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5" name="Footer Placeholder 4">
            <a:extLst>
              <a:ext uri="{FF2B5EF4-FFF2-40B4-BE49-F238E27FC236}">
                <a16:creationId xmlns:a16="http://schemas.microsoft.com/office/drawing/2014/main" id="{D85B2EF6-6465-97D6-EC27-49038595F2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49C4EA-8042-D3E9-6CDD-49F68DF24C82}"/>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117567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BF8D9-D572-BAD1-15C3-79FECA0427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FFB948-D097-4B11-5809-811227D05F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369754-CDE5-00B1-000E-1F54A5C01B19}"/>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5" name="Footer Placeholder 4">
            <a:extLst>
              <a:ext uri="{FF2B5EF4-FFF2-40B4-BE49-F238E27FC236}">
                <a16:creationId xmlns:a16="http://schemas.microsoft.com/office/drawing/2014/main" id="{8002AEAA-4AAE-188C-8FB0-1874614608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08377F-ED5D-C923-739E-5DAD5B120E5E}"/>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3385733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693672-FDB3-DDCF-05A9-95301952A6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0CD37B-C786-D1FD-D653-71233D561A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069709-0DF2-0105-EA3F-3906F0EEC727}"/>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5" name="Footer Placeholder 4">
            <a:extLst>
              <a:ext uri="{FF2B5EF4-FFF2-40B4-BE49-F238E27FC236}">
                <a16:creationId xmlns:a16="http://schemas.microsoft.com/office/drawing/2014/main" id="{BA1F1E8F-95FD-0C11-76EE-77D690D715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1AE5AB-0B5A-C6B0-3AD7-B37DEB1E6932}"/>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307172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D5A90-2B3A-BB9F-AD66-6FBF6ABCE6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E40E4D-C3AD-9649-838B-ABB680E040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FB3D7B-E814-4BAA-D037-7D9B4EE1E6AD}"/>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5" name="Footer Placeholder 4">
            <a:extLst>
              <a:ext uri="{FF2B5EF4-FFF2-40B4-BE49-F238E27FC236}">
                <a16:creationId xmlns:a16="http://schemas.microsoft.com/office/drawing/2014/main" id="{59295BC1-7ADF-3868-9816-ABEDBC6087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5F90A7-4F70-D548-A58B-5517B9EFB09E}"/>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2831175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FCB60-6573-78BE-826C-B90A741DE8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BD90774-5F1B-9FD3-F96D-E5AE1CDD5B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8B1367-0A92-5061-6A5D-C2C2D483D907}"/>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5" name="Footer Placeholder 4">
            <a:extLst>
              <a:ext uri="{FF2B5EF4-FFF2-40B4-BE49-F238E27FC236}">
                <a16:creationId xmlns:a16="http://schemas.microsoft.com/office/drawing/2014/main" id="{771D95BC-1EAC-DB22-51B4-CBFA28FC89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2B74C5-1680-A445-2DEE-DD6978193E5B}"/>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173493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6F3A8-C121-B2E2-6C37-D0BB9A3562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CBD13E-B9D3-FB1F-1253-7365ED688B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CB80252-7746-ECA6-DB2E-EDD8A36A80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4C5E13-94C1-74E7-4269-19B15FD6E21C}"/>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6" name="Footer Placeholder 5">
            <a:extLst>
              <a:ext uri="{FF2B5EF4-FFF2-40B4-BE49-F238E27FC236}">
                <a16:creationId xmlns:a16="http://schemas.microsoft.com/office/drawing/2014/main" id="{0A6D42D8-B7F4-6191-B8EA-F466EDFA13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2FA489-2E48-39B7-B23A-02780CA0DD1D}"/>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334418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8A4F0-934F-8FE8-8505-CD06DB8DF8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B7C85F1-8DAF-033E-CFB0-531C0E21FB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736493-8BF3-4E9C-53E1-636E9EF816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89C1FC-9C86-AE19-65FA-9CA38C34A3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06CA32-F26D-AC8B-1433-B777D78430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5502A2C-9579-E291-22F0-00C6A9ED0C41}"/>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8" name="Footer Placeholder 7">
            <a:extLst>
              <a:ext uri="{FF2B5EF4-FFF2-40B4-BE49-F238E27FC236}">
                <a16:creationId xmlns:a16="http://schemas.microsoft.com/office/drawing/2014/main" id="{1336D54A-D4D0-5B2E-4C21-4BA8E1192B6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2347C5-A248-6112-1D0E-900CD1E563FB}"/>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61083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79F83-B4B8-498F-9C60-4BE42B2726D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408860-07D3-AA3B-FCEF-3061A878FB42}"/>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4" name="Footer Placeholder 3">
            <a:extLst>
              <a:ext uri="{FF2B5EF4-FFF2-40B4-BE49-F238E27FC236}">
                <a16:creationId xmlns:a16="http://schemas.microsoft.com/office/drawing/2014/main" id="{4B1E16D9-D1E4-0F6B-720E-4651D83795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C86F91-B1EF-D90F-5DB1-23DCB85CE397}"/>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217854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86809-709D-9812-81FE-B5E00CD4FFF3}"/>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3" name="Footer Placeholder 2">
            <a:extLst>
              <a:ext uri="{FF2B5EF4-FFF2-40B4-BE49-F238E27FC236}">
                <a16:creationId xmlns:a16="http://schemas.microsoft.com/office/drawing/2014/main" id="{1BD6EA45-9505-5684-AB33-8E36AFF32E0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01B77B-2B19-552C-7E19-E842746BC9DA}"/>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224156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DAECC-61A3-8CFF-F290-8131AF7B18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ABF866B-8EF1-F545-61B6-5C62C5A4A6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F7BCE3-0581-59AD-2103-1B59CA663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5FF81A-F1D5-7457-B363-FC933A6BAA75}"/>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6" name="Footer Placeholder 5">
            <a:extLst>
              <a:ext uri="{FF2B5EF4-FFF2-40B4-BE49-F238E27FC236}">
                <a16:creationId xmlns:a16="http://schemas.microsoft.com/office/drawing/2014/main" id="{08843951-122E-E054-E187-C4F360B1A6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C0718A-B2CE-B6AD-4E8B-AC953174F875}"/>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104691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1A545-A39C-7F94-7E82-323D456076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E529EA9-F186-45BC-1AA9-FFC98C7DEE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440E04D-14DC-BB72-AABD-4DAE481C7F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3241FC-548B-E89B-6FD7-1337E5633B8D}"/>
              </a:ext>
            </a:extLst>
          </p:cNvPr>
          <p:cNvSpPr>
            <a:spLocks noGrp="1"/>
          </p:cNvSpPr>
          <p:nvPr>
            <p:ph type="dt" sz="half" idx="10"/>
          </p:nvPr>
        </p:nvSpPr>
        <p:spPr/>
        <p:txBody>
          <a:bodyPr/>
          <a:lstStyle/>
          <a:p>
            <a:fld id="{8DFF8C2E-A71C-4AA3-AD5C-89A78A518903}" type="datetimeFigureOut">
              <a:rPr lang="en-GB" smtClean="0"/>
              <a:t>21/02/2023</a:t>
            </a:fld>
            <a:endParaRPr lang="en-GB"/>
          </a:p>
        </p:txBody>
      </p:sp>
      <p:sp>
        <p:nvSpPr>
          <p:cNvPr id="6" name="Footer Placeholder 5">
            <a:extLst>
              <a:ext uri="{FF2B5EF4-FFF2-40B4-BE49-F238E27FC236}">
                <a16:creationId xmlns:a16="http://schemas.microsoft.com/office/drawing/2014/main" id="{0FCD2DFC-23B4-7CB3-4E3C-AD2FD56521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D9B0B7-BA05-633C-5E99-498DC47EC172}"/>
              </a:ext>
            </a:extLst>
          </p:cNvPr>
          <p:cNvSpPr>
            <a:spLocks noGrp="1"/>
          </p:cNvSpPr>
          <p:nvPr>
            <p:ph type="sldNum" sz="quarter" idx="12"/>
          </p:nvPr>
        </p:nvSpPr>
        <p:spPr/>
        <p:txBody>
          <a:bodyPr/>
          <a:lstStyle/>
          <a:p>
            <a:fld id="{A3E80375-3A40-44ED-9956-8E0700BF0449}" type="slidenum">
              <a:rPr lang="en-GB" smtClean="0"/>
              <a:t>‹#›</a:t>
            </a:fld>
            <a:endParaRPr lang="en-GB"/>
          </a:p>
        </p:txBody>
      </p:sp>
    </p:spTree>
    <p:extLst>
      <p:ext uri="{BB962C8B-B14F-4D97-AF65-F5344CB8AC3E}">
        <p14:creationId xmlns:p14="http://schemas.microsoft.com/office/powerpoint/2010/main" val="110879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224059-E58D-48BE-E6F1-67045B83F2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8E8617-6BE9-6C2F-0449-C433D35C2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D5F950-0739-9721-E484-C693A6830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F8C2E-A71C-4AA3-AD5C-89A78A518903}" type="datetimeFigureOut">
              <a:rPr lang="en-GB" smtClean="0"/>
              <a:t>21/02/2023</a:t>
            </a:fld>
            <a:endParaRPr lang="en-GB"/>
          </a:p>
        </p:txBody>
      </p:sp>
      <p:sp>
        <p:nvSpPr>
          <p:cNvPr id="5" name="Footer Placeholder 4">
            <a:extLst>
              <a:ext uri="{FF2B5EF4-FFF2-40B4-BE49-F238E27FC236}">
                <a16:creationId xmlns:a16="http://schemas.microsoft.com/office/drawing/2014/main" id="{26FE5AD9-AC5E-70A7-B78A-B0858F24C3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D2FD95-5CC5-CDDA-6681-5BAE91367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80375-3A40-44ED-9956-8E0700BF0449}" type="slidenum">
              <a:rPr lang="en-GB" smtClean="0"/>
              <a:t>‹#›</a:t>
            </a:fld>
            <a:endParaRPr lang="en-GB"/>
          </a:p>
        </p:txBody>
      </p:sp>
    </p:spTree>
    <p:extLst>
      <p:ext uri="{BB962C8B-B14F-4D97-AF65-F5344CB8AC3E}">
        <p14:creationId xmlns:p14="http://schemas.microsoft.com/office/powerpoint/2010/main" val="2637164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iro.com/concept-ma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DDC2D3F-80B7-C9D0-C874-F76601A420A7}"/>
              </a:ext>
            </a:extLst>
          </p:cNvPr>
          <p:cNvSpPr>
            <a:spLocks noChangeArrowheads="1"/>
          </p:cNvSpPr>
          <p:nvPr/>
        </p:nvSpPr>
        <p:spPr bwMode="auto">
          <a:xfrm>
            <a:off x="501445" y="30042"/>
            <a:ext cx="11189812" cy="67979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0" rIns="0" bIns="126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rPr>
              <a:t>How to Draw a Concept Map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You can either draw a concept map on a piece of paper or on a </a:t>
            </a:r>
            <a:r>
              <a:rPr kumimoji="0" lang="en-US" altLang="en-US" sz="1300" b="0" i="0" u="sng" strike="noStrike" cap="none" normalizeH="0" baseline="0" dirty="0">
                <a:ln>
                  <a:noFill/>
                </a:ln>
                <a:solidFill>
                  <a:srgbClr val="29947F"/>
                </a:solidFill>
                <a:effectLst/>
                <a:latin typeface="Open Sans" panose="020B0606030504020204" pitchFamily="34" charset="0"/>
                <a:cs typeface="Open Sans" panose="020B0606030504020204" pitchFamily="34" charset="0"/>
                <a:hlinkClick r:id="rId2"/>
              </a:rPr>
              <a:t>concept mapping software</a:t>
            </a: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 Either way, stick to the following steps when you are drawing one.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rPr>
              <a:t>Step 1: Pick a Topic</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The first step is to identify a topic you need to study with your concept map. This could be an idea, a question or an issue.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For example, let’s say you are interested in Muscular System.</a:t>
            </a:r>
            <a:endPar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rPr>
              <a:t>Step 2: Do a Quick Brainstorm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What are the facts, ideas, concepts, themes, queries etc. that come to your mind when you think about this topic? Note these down as you brainstorm around the topic you have selected. Remember to keep these as concise as possible. See below for the start of an example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404243"/>
              </a:solidFill>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404243"/>
              </a:solidFill>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404243"/>
              </a:solidFill>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404243"/>
              </a:solidFill>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404243"/>
              </a:solidFill>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404243"/>
              </a:solidFill>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rPr>
              <a:t>Step 3: Start to Draw the Map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It’s recommended to </a:t>
            </a:r>
            <a:r>
              <a:rPr kumimoji="0" lang="en-US" altLang="en-US" sz="1300" b="0" i="0" u="sng" strike="noStrike" cap="none" normalizeH="0" baseline="0" dirty="0">
                <a:ln>
                  <a:noFill/>
                </a:ln>
                <a:solidFill>
                  <a:srgbClr val="29947F"/>
                </a:solidFill>
                <a:effectLst/>
                <a:latin typeface="Open Sans" panose="020B0606030504020204" pitchFamily="34" charset="0"/>
                <a:cs typeface="Open Sans" panose="020B0606030504020204" pitchFamily="34" charset="0"/>
                <a:hlinkClick r:id="rId2"/>
              </a:rPr>
              <a:t>start a concept map</a:t>
            </a: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hlinkClick r:id="rId2"/>
              </a:rPr>
              <a:t> </a:t>
            </a: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from the top and develop it downward, although you can put down your topic at the center and expand it outwards. Either way make sure that the central topic stands out from the rest (use a bigger node, a different color etc.).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14282E"/>
                </a:solidFill>
                <a:effectLst/>
                <a:latin typeface="Open Sans" panose="020B0606030504020204" pitchFamily="34" charset="0"/>
                <a:cs typeface="Open Sans" panose="020B0606030504020204" pitchFamily="34" charset="0"/>
              </a:rPr>
              <a:t>Step 4: Connect the Concepts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Now it’s time to connect what you have brainstormed to the central topic and to each other. Remember, the more important the idea, the closer it should be to the top or the center.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As you identify these connections put down the linking words or phrases to indicate the relationship between the two concepts you are linking.</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04243"/>
                </a:solidFill>
                <a:effectLst/>
                <a:latin typeface="Open Sans" panose="020B0606030504020204" pitchFamily="34" charset="0"/>
                <a:cs typeface="Open Sans" panose="020B0606030504020204" pitchFamily="34" charset="0"/>
              </a:rPr>
              <a:t>Once the direct connections between concepts have been identified, look for crosslinks that link together concepts from different areas or domains.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AutoShape 2" descr="Table">
            <a:extLst>
              <a:ext uri="{FF2B5EF4-FFF2-40B4-BE49-F238E27FC236}">
                <a16:creationId xmlns:a16="http://schemas.microsoft.com/office/drawing/2014/main" id="{500FE153-0302-2410-1BE2-A34DC3F539E5}"/>
              </a:ext>
            </a:extLst>
          </p:cNvPr>
          <p:cNvSpPr>
            <a:spLocks noChangeAspect="1" noChangeArrowheads="1"/>
          </p:cNvSpPr>
          <p:nvPr/>
        </p:nvSpPr>
        <p:spPr bwMode="auto">
          <a:xfrm>
            <a:off x="85725" y="-517525"/>
            <a:ext cx="6267450" cy="1400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6" name="Table 6">
            <a:extLst>
              <a:ext uri="{FF2B5EF4-FFF2-40B4-BE49-F238E27FC236}">
                <a16:creationId xmlns:a16="http://schemas.microsoft.com/office/drawing/2014/main" id="{EBFF3F9A-F15C-C287-4CDE-E605C488644B}"/>
              </a:ext>
            </a:extLst>
          </p:cNvPr>
          <p:cNvGraphicFramePr>
            <a:graphicFrameLocks noGrp="1"/>
          </p:cNvGraphicFramePr>
          <p:nvPr>
            <p:extLst>
              <p:ext uri="{D42A27DB-BD31-4B8C-83A1-F6EECF244321}">
                <p14:modId xmlns:p14="http://schemas.microsoft.com/office/powerpoint/2010/main" val="2712379350"/>
              </p:ext>
            </p:extLst>
          </p:nvPr>
        </p:nvGraphicFramePr>
        <p:xfrm>
          <a:off x="1481494" y="2501900"/>
          <a:ext cx="8128000" cy="185420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1796630771"/>
                    </a:ext>
                  </a:extLst>
                </a:gridCol>
                <a:gridCol w="1625600">
                  <a:extLst>
                    <a:ext uri="{9D8B030D-6E8A-4147-A177-3AD203B41FA5}">
                      <a16:colId xmlns:a16="http://schemas.microsoft.com/office/drawing/2014/main" val="1363245780"/>
                    </a:ext>
                  </a:extLst>
                </a:gridCol>
                <a:gridCol w="1625600">
                  <a:extLst>
                    <a:ext uri="{9D8B030D-6E8A-4147-A177-3AD203B41FA5}">
                      <a16:colId xmlns:a16="http://schemas.microsoft.com/office/drawing/2014/main" val="506813965"/>
                    </a:ext>
                  </a:extLst>
                </a:gridCol>
                <a:gridCol w="1625600">
                  <a:extLst>
                    <a:ext uri="{9D8B030D-6E8A-4147-A177-3AD203B41FA5}">
                      <a16:colId xmlns:a16="http://schemas.microsoft.com/office/drawing/2014/main" val="2914528589"/>
                    </a:ext>
                  </a:extLst>
                </a:gridCol>
                <a:gridCol w="1625600">
                  <a:extLst>
                    <a:ext uri="{9D8B030D-6E8A-4147-A177-3AD203B41FA5}">
                      <a16:colId xmlns:a16="http://schemas.microsoft.com/office/drawing/2014/main" val="3551315562"/>
                    </a:ext>
                  </a:extLst>
                </a:gridCol>
              </a:tblGrid>
              <a:tr h="370840">
                <a:tc>
                  <a:txBody>
                    <a:bodyPr/>
                    <a:lstStyle/>
                    <a:p>
                      <a:r>
                        <a:rPr lang="en-US" sz="1200" b="1" dirty="0"/>
                        <a:t>Types of muscle</a:t>
                      </a:r>
                      <a:endParaRPr lang="en-GB" sz="1200" b="1" dirty="0"/>
                    </a:p>
                  </a:txBody>
                  <a:tcPr/>
                </a:tc>
                <a:tc>
                  <a:txBody>
                    <a:bodyPr/>
                    <a:lstStyle/>
                    <a:p>
                      <a:r>
                        <a:rPr lang="en-US" sz="1200" b="1" dirty="0"/>
                        <a:t>Function of muscle</a:t>
                      </a:r>
                      <a:endParaRPr lang="en-GB" sz="1200" b="1" dirty="0"/>
                    </a:p>
                  </a:txBody>
                  <a:tcPr/>
                </a:tc>
                <a:tc>
                  <a:txBody>
                    <a:bodyPr/>
                    <a:lstStyle/>
                    <a:p>
                      <a:r>
                        <a:rPr lang="en-US" sz="1200" b="1" dirty="0"/>
                        <a:t>Type I</a:t>
                      </a:r>
                      <a:endParaRPr lang="en-GB" sz="1200" b="1" dirty="0"/>
                    </a:p>
                  </a:txBody>
                  <a:tcPr/>
                </a:tc>
                <a:tc>
                  <a:txBody>
                    <a:bodyPr/>
                    <a:lstStyle/>
                    <a:p>
                      <a:r>
                        <a:rPr lang="en-US" sz="1200" b="1" dirty="0"/>
                        <a:t>Type </a:t>
                      </a:r>
                      <a:r>
                        <a:rPr lang="en-US" sz="1200" b="1" dirty="0" err="1"/>
                        <a:t>Iia</a:t>
                      </a:r>
                      <a:endParaRPr lang="en-GB" sz="1200" b="1" dirty="0"/>
                    </a:p>
                  </a:txBody>
                  <a:tcPr/>
                </a:tc>
                <a:tc>
                  <a:txBody>
                    <a:bodyPr/>
                    <a:lstStyle/>
                    <a:p>
                      <a:r>
                        <a:rPr lang="en-US" sz="1200" b="1" dirty="0"/>
                        <a:t>Type </a:t>
                      </a:r>
                      <a:r>
                        <a:rPr lang="en-US" sz="1200" b="1" dirty="0" err="1"/>
                        <a:t>IIx</a:t>
                      </a:r>
                      <a:endParaRPr lang="en-GB" sz="1200" b="1" dirty="0"/>
                    </a:p>
                  </a:txBody>
                  <a:tcPr/>
                </a:tc>
                <a:extLst>
                  <a:ext uri="{0D108BD9-81ED-4DB2-BD59-A6C34878D82A}">
                    <a16:rowId xmlns:a16="http://schemas.microsoft.com/office/drawing/2014/main" val="3546924903"/>
                  </a:ext>
                </a:extLst>
              </a:tr>
              <a:tr h="370840">
                <a:tc>
                  <a:txBody>
                    <a:bodyPr/>
                    <a:lstStyle/>
                    <a:p>
                      <a:r>
                        <a:rPr lang="en-US" sz="1200" b="1" dirty="0"/>
                        <a:t>concentric</a:t>
                      </a:r>
                      <a:endParaRPr lang="en-GB" sz="1200" b="1" dirty="0"/>
                    </a:p>
                  </a:txBody>
                  <a:tcPr/>
                </a:tc>
                <a:tc>
                  <a:txBody>
                    <a:bodyPr/>
                    <a:lstStyle/>
                    <a:p>
                      <a:r>
                        <a:rPr lang="en-US" sz="1200" b="1" dirty="0"/>
                        <a:t>Force</a:t>
                      </a:r>
                      <a:endParaRPr lang="en-GB" sz="1200" b="1" dirty="0"/>
                    </a:p>
                  </a:txBody>
                  <a:tcPr/>
                </a:tc>
                <a:tc>
                  <a:txBody>
                    <a:bodyPr/>
                    <a:lstStyle/>
                    <a:p>
                      <a:r>
                        <a:rPr lang="en-US" sz="1200" b="1" dirty="0"/>
                        <a:t>Contraction speed</a:t>
                      </a:r>
                      <a:endParaRPr lang="en-GB" sz="1200" b="1" dirty="0"/>
                    </a:p>
                  </a:txBody>
                  <a:tcPr/>
                </a:tc>
                <a:tc>
                  <a:txBody>
                    <a:bodyPr/>
                    <a:lstStyle/>
                    <a:p>
                      <a:r>
                        <a:rPr lang="en-US" sz="1200" b="1" dirty="0"/>
                        <a:t>Mitochondria</a:t>
                      </a:r>
                      <a:endParaRPr lang="en-GB" sz="1200" b="1" dirty="0"/>
                    </a:p>
                  </a:txBody>
                  <a:tcPr/>
                </a:tc>
                <a:tc>
                  <a:txBody>
                    <a:bodyPr/>
                    <a:lstStyle/>
                    <a:p>
                      <a:r>
                        <a:rPr lang="en-US" sz="1200" b="1" dirty="0"/>
                        <a:t>myoglobin#</a:t>
                      </a:r>
                    </a:p>
                  </a:txBody>
                  <a:tcPr/>
                </a:tc>
                <a:extLst>
                  <a:ext uri="{0D108BD9-81ED-4DB2-BD59-A6C34878D82A}">
                    <a16:rowId xmlns:a16="http://schemas.microsoft.com/office/drawing/2014/main" val="2928385428"/>
                  </a:ext>
                </a:extLst>
              </a:tr>
              <a:tr h="370840">
                <a:tc>
                  <a:txBody>
                    <a:bodyPr/>
                    <a:lstStyle/>
                    <a:p>
                      <a:r>
                        <a:rPr lang="en-US" sz="1200" b="1" dirty="0"/>
                        <a:t>Eccentric</a:t>
                      </a:r>
                      <a:endParaRPr lang="en-GB" sz="1200" b="1" dirty="0"/>
                    </a:p>
                  </a:txBody>
                  <a:tcPr/>
                </a:tc>
                <a:tc>
                  <a:txBody>
                    <a:bodyPr/>
                    <a:lstStyle/>
                    <a:p>
                      <a:r>
                        <a:rPr lang="en-US" sz="1200" b="1" dirty="0"/>
                        <a:t>Isometric</a:t>
                      </a:r>
                      <a:endParaRPr lang="en-GB" sz="1200" b="1" dirty="0"/>
                    </a:p>
                  </a:txBody>
                  <a:tcPr/>
                </a:tc>
                <a:tc>
                  <a:txBody>
                    <a:bodyPr/>
                    <a:lstStyle/>
                    <a:p>
                      <a:r>
                        <a:rPr lang="en-US" sz="1200" b="1" dirty="0"/>
                        <a:t>Striated</a:t>
                      </a:r>
                      <a:endParaRPr lang="en-GB" sz="1200" b="1" dirty="0"/>
                    </a:p>
                  </a:txBody>
                  <a:tcPr/>
                </a:tc>
                <a:tc>
                  <a:txBody>
                    <a:bodyPr/>
                    <a:lstStyle/>
                    <a:p>
                      <a:r>
                        <a:rPr lang="en-US" sz="1200" b="1" dirty="0"/>
                        <a:t>Fatiguing</a:t>
                      </a:r>
                      <a:endParaRPr lang="en-GB" sz="1200" b="1" dirty="0"/>
                    </a:p>
                  </a:txBody>
                  <a:tcPr/>
                </a:tc>
                <a:tc>
                  <a:txBody>
                    <a:bodyPr/>
                    <a:lstStyle/>
                    <a:p>
                      <a:r>
                        <a:rPr lang="en-US" sz="1200" b="1" dirty="0"/>
                        <a:t>Non-fatiguing</a:t>
                      </a:r>
                      <a:endParaRPr lang="en-GB" sz="1200" b="1" dirty="0"/>
                    </a:p>
                  </a:txBody>
                  <a:tcPr/>
                </a:tc>
                <a:extLst>
                  <a:ext uri="{0D108BD9-81ED-4DB2-BD59-A6C34878D82A}">
                    <a16:rowId xmlns:a16="http://schemas.microsoft.com/office/drawing/2014/main" val="2509463236"/>
                  </a:ext>
                </a:extLst>
              </a:tr>
              <a:tr h="370840">
                <a:tc>
                  <a:txBody>
                    <a:bodyPr/>
                    <a:lstStyle/>
                    <a:p>
                      <a:r>
                        <a:rPr lang="en-US" sz="1200" b="1" dirty="0"/>
                        <a:t>Aerobic capacity</a:t>
                      </a:r>
                      <a:endParaRPr lang="en-GB" sz="1200" b="1" dirty="0"/>
                    </a:p>
                  </a:txBody>
                  <a:tcPr/>
                </a:tc>
                <a:tc>
                  <a:txBody>
                    <a:bodyPr/>
                    <a:lstStyle/>
                    <a:p>
                      <a:r>
                        <a:rPr lang="en-US" sz="1200" b="1" dirty="0"/>
                        <a:t>Anaerobic capacity</a:t>
                      </a:r>
                      <a:endParaRPr lang="en-GB" sz="1200" b="1" dirty="0"/>
                    </a:p>
                  </a:txBody>
                  <a:tcPr/>
                </a:tc>
                <a:tc>
                  <a:txBody>
                    <a:bodyPr/>
                    <a:lstStyle/>
                    <a:p>
                      <a:r>
                        <a:rPr lang="en-US" sz="1200" b="1" dirty="0"/>
                        <a:t>Hypertrophy</a:t>
                      </a:r>
                      <a:endParaRPr lang="en-GB" sz="1200" b="1" dirty="0"/>
                    </a:p>
                  </a:txBody>
                  <a:tcPr/>
                </a:tc>
                <a:tc>
                  <a:txBody>
                    <a:bodyPr/>
                    <a:lstStyle/>
                    <a:p>
                      <a:r>
                        <a:rPr lang="en-US" sz="1200" b="1" dirty="0"/>
                        <a:t>Muscle </a:t>
                      </a:r>
                      <a:r>
                        <a:rPr lang="en-US" sz="1200" b="1" dirty="0" err="1"/>
                        <a:t>fibre</a:t>
                      </a:r>
                      <a:r>
                        <a:rPr lang="en-US" sz="1200" b="1" dirty="0"/>
                        <a:t> tears</a:t>
                      </a:r>
                      <a:endParaRPr lang="en-GB" sz="1200" b="1" dirty="0"/>
                    </a:p>
                  </a:txBody>
                  <a:tcPr/>
                </a:tc>
                <a:tc>
                  <a:txBody>
                    <a:bodyPr/>
                    <a:lstStyle/>
                    <a:p>
                      <a:r>
                        <a:rPr lang="en-US" sz="1200" b="1" dirty="0"/>
                        <a:t>Lactate build up</a:t>
                      </a:r>
                      <a:endParaRPr lang="en-GB" sz="1200" b="1" dirty="0"/>
                    </a:p>
                  </a:txBody>
                  <a:tcPr/>
                </a:tc>
                <a:extLst>
                  <a:ext uri="{0D108BD9-81ED-4DB2-BD59-A6C34878D82A}">
                    <a16:rowId xmlns:a16="http://schemas.microsoft.com/office/drawing/2014/main" val="1262353032"/>
                  </a:ext>
                </a:extLst>
              </a:tr>
              <a:tr h="370840">
                <a:tc>
                  <a:txBody>
                    <a:bodyPr/>
                    <a:lstStyle/>
                    <a:p>
                      <a:r>
                        <a:rPr lang="en-US" sz="1200" b="1" dirty="0"/>
                        <a:t>Resistance to lactate</a:t>
                      </a:r>
                      <a:endParaRPr lang="en-GB" sz="1200" b="1" dirty="0"/>
                    </a:p>
                  </a:txBody>
                  <a:tcPr/>
                </a:tc>
                <a:tc>
                  <a:txBody>
                    <a:bodyPr/>
                    <a:lstStyle/>
                    <a:p>
                      <a:r>
                        <a:rPr lang="en-US" sz="1200" b="1" dirty="0"/>
                        <a:t>Cramp</a:t>
                      </a:r>
                      <a:endParaRPr lang="en-GB" sz="1200" b="1" dirty="0"/>
                    </a:p>
                  </a:txBody>
                  <a:tcPr/>
                </a:tc>
                <a:tc>
                  <a:txBody>
                    <a:bodyPr/>
                    <a:lstStyle/>
                    <a:p>
                      <a:r>
                        <a:rPr lang="en-US" sz="1200" b="1" dirty="0"/>
                        <a:t>Age</a:t>
                      </a:r>
                      <a:endParaRPr lang="en-GB" sz="1200" b="1" dirty="0"/>
                    </a:p>
                  </a:txBody>
                  <a:tcPr/>
                </a:tc>
                <a:tc>
                  <a:txBody>
                    <a:bodyPr/>
                    <a:lstStyle/>
                    <a:p>
                      <a:r>
                        <a:rPr lang="en-US" sz="1200" b="1" dirty="0"/>
                        <a:t>Pliability</a:t>
                      </a:r>
                      <a:endParaRPr lang="en-GB" sz="1200" b="1" dirty="0"/>
                    </a:p>
                  </a:txBody>
                  <a:tcPr/>
                </a:tc>
                <a:tc>
                  <a:txBody>
                    <a:bodyPr/>
                    <a:lstStyle/>
                    <a:p>
                      <a:r>
                        <a:rPr lang="en-US" sz="1200" b="1" dirty="0"/>
                        <a:t>Own blood supply</a:t>
                      </a:r>
                      <a:endParaRPr lang="en-GB" sz="1200" b="1" dirty="0"/>
                    </a:p>
                  </a:txBody>
                  <a:tcPr/>
                </a:tc>
                <a:extLst>
                  <a:ext uri="{0D108BD9-81ED-4DB2-BD59-A6C34878D82A}">
                    <a16:rowId xmlns:a16="http://schemas.microsoft.com/office/drawing/2014/main" val="975918367"/>
                  </a:ext>
                </a:extLst>
              </a:tr>
            </a:tbl>
          </a:graphicData>
        </a:graphic>
      </p:graphicFrame>
    </p:spTree>
    <p:extLst>
      <p:ext uri="{BB962C8B-B14F-4D97-AF65-F5344CB8AC3E}">
        <p14:creationId xmlns:p14="http://schemas.microsoft.com/office/powerpoint/2010/main" val="342237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ee the source image">
            <a:extLst>
              <a:ext uri="{FF2B5EF4-FFF2-40B4-BE49-F238E27FC236}">
                <a16:creationId xmlns:a16="http://schemas.microsoft.com/office/drawing/2014/main" id="{E9BADB06-8AF1-039F-EE33-73FB45EC90E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67264" y="643467"/>
            <a:ext cx="7457471"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37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F3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ee the source image">
            <a:extLst>
              <a:ext uri="{FF2B5EF4-FFF2-40B4-BE49-F238E27FC236}">
                <a16:creationId xmlns:a16="http://schemas.microsoft.com/office/drawing/2014/main" id="{4D11B92C-6C03-3806-C724-EF871C99A4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38488" y="643467"/>
            <a:ext cx="8315023"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924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7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See the source image">
            <a:extLst>
              <a:ext uri="{FF2B5EF4-FFF2-40B4-BE49-F238E27FC236}">
                <a16:creationId xmlns:a16="http://schemas.microsoft.com/office/drawing/2014/main" id="{A77FF8EE-B890-DEBB-1EBF-43D71C80882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467" y="784521"/>
            <a:ext cx="10905066" cy="5288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079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Words>
  <Application>Microsoft Office PowerPoint</Application>
  <PresentationFormat>Widescreen</PresentationFormat>
  <Paragraphs>52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Haigh</dc:creator>
  <cp:lastModifiedBy>Nicky Mills</cp:lastModifiedBy>
  <cp:revision>2</cp:revision>
  <dcterms:created xsi:type="dcterms:W3CDTF">2022-11-13T18:59:38Z</dcterms:created>
  <dcterms:modified xsi:type="dcterms:W3CDTF">2023-02-21T15:15:32Z</dcterms:modified>
</cp:coreProperties>
</file>